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sldIdLst>
    <p:sldId id="256" r:id="rId2"/>
    <p:sldId id="268" r:id="rId3"/>
    <p:sldId id="273" r:id="rId4"/>
    <p:sldId id="270" r:id="rId5"/>
    <p:sldId id="267" r:id="rId6"/>
    <p:sldId id="269" r:id="rId7"/>
    <p:sldId id="275" r:id="rId8"/>
    <p:sldId id="262" r:id="rId9"/>
    <p:sldId id="271" r:id="rId10"/>
    <p:sldId id="272" r:id="rId11"/>
    <p:sldId id="260"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6373" autoAdjust="0"/>
  </p:normalViewPr>
  <p:slideViewPr>
    <p:cSldViewPr snapToGrid="0">
      <p:cViewPr varScale="1">
        <p:scale>
          <a:sx n="65" d="100"/>
          <a:sy n="65" d="100"/>
        </p:scale>
        <p:origin x="22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4E75C52-1827-4804-BEE8-8DE906AF997F}" type="datetimeFigureOut">
              <a:rPr lang="en-US" smtClean="0"/>
              <a:t>5/23/2017</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B284D6-3A3D-491A-AE11-E50DBD03FA1B}" type="slidenum">
              <a:rPr lang="en-US" smtClean="0"/>
              <a:t>‹#›</a:t>
            </a:fld>
            <a:endParaRPr lang="en-US"/>
          </a:p>
        </p:txBody>
      </p:sp>
    </p:spTree>
    <p:extLst>
      <p:ext uri="{BB962C8B-B14F-4D97-AF65-F5344CB8AC3E}">
        <p14:creationId xmlns:p14="http://schemas.microsoft.com/office/powerpoint/2010/main" val="26337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Greetings</a:t>
            </a:r>
            <a:r>
              <a:rPr lang="en-US" baseline="0" dirty="0" smtClean="0"/>
              <a:t>, families.</a:t>
            </a:r>
          </a:p>
          <a:p>
            <a:endParaRPr lang="en-US" baseline="0" dirty="0" smtClean="0"/>
          </a:p>
          <a:p>
            <a:r>
              <a:rPr lang="en-US" baseline="0" dirty="0" smtClean="0"/>
              <a:t>The purpose of this PowerPoint is to provide you with information regarding Title I programming at your student’s school, and its related components.</a:t>
            </a:r>
          </a:p>
        </p:txBody>
      </p:sp>
      <p:sp>
        <p:nvSpPr>
          <p:cNvPr id="4" name="Slide Number Placeholder 3"/>
          <p:cNvSpPr>
            <a:spLocks noGrp="1"/>
          </p:cNvSpPr>
          <p:nvPr>
            <p:ph type="sldNum" sz="quarter" idx="10"/>
          </p:nvPr>
        </p:nvSpPr>
        <p:spPr/>
        <p:txBody>
          <a:bodyPr/>
          <a:lstStyle/>
          <a:p>
            <a:fld id="{6EB284D6-3A3D-491A-AE11-E50DBD03FA1B}" type="slidenum">
              <a:rPr lang="en-US" smtClean="0"/>
              <a:t>1</a:t>
            </a:fld>
            <a:endParaRPr lang="en-US"/>
          </a:p>
        </p:txBody>
      </p:sp>
    </p:spTree>
    <p:extLst>
      <p:ext uri="{BB962C8B-B14F-4D97-AF65-F5344CB8AC3E}">
        <p14:creationId xmlns:p14="http://schemas.microsoft.com/office/powerpoint/2010/main" val="2612317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Additionally,</a:t>
            </a:r>
            <a:r>
              <a:rPr lang="en-US" baseline="0" dirty="0" smtClean="0"/>
              <a:t> parents of students in Title I schools have a right to be part of the development, review and improvement process of the school, including developing the school’s Comprehensive Education Plan and participating and coordinating district-wide and school-based parent/family engagement activities.  Finally, parents/families are always encouraged to attend parent/family involvement workshops and to become invested participants in their student’s education.</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10</a:t>
            </a:fld>
            <a:endParaRPr lang="en-US"/>
          </a:p>
        </p:txBody>
      </p:sp>
    </p:spTree>
    <p:extLst>
      <p:ext uri="{BB962C8B-B14F-4D97-AF65-F5344CB8AC3E}">
        <p14:creationId xmlns:p14="http://schemas.microsoft.com/office/powerpoint/2010/main" val="344436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thank you for your partnership in providing your student with a high quality education.  For Title I-related questions, please refer to your student’s school principal, or the RCSD staff listed on this slide.</a:t>
            </a:r>
          </a:p>
          <a:p>
            <a:endParaRPr lang="en-US" baseline="0" dirty="0" smtClean="0"/>
          </a:p>
          <a:p>
            <a:r>
              <a:rPr lang="en-US" baseline="0" dirty="0" smtClean="0"/>
              <a:t>Have a </a:t>
            </a:r>
            <a:r>
              <a:rPr lang="en-US" baseline="0" smtClean="0"/>
              <a:t>great day.</a:t>
            </a:r>
            <a:endParaRPr lang="en-US" baseline="0" dirty="0" smtClean="0"/>
          </a:p>
        </p:txBody>
      </p:sp>
      <p:sp>
        <p:nvSpPr>
          <p:cNvPr id="4" name="Slide Number Placeholder 3"/>
          <p:cNvSpPr>
            <a:spLocks noGrp="1"/>
          </p:cNvSpPr>
          <p:nvPr>
            <p:ph type="sldNum" sz="quarter" idx="10"/>
          </p:nvPr>
        </p:nvSpPr>
        <p:spPr/>
        <p:txBody>
          <a:bodyPr/>
          <a:lstStyle/>
          <a:p>
            <a:fld id="{6EB284D6-3A3D-491A-AE11-E50DBD03FA1B}" type="slidenum">
              <a:rPr lang="en-US" smtClean="0"/>
              <a:t>11</a:t>
            </a:fld>
            <a:endParaRPr lang="en-US"/>
          </a:p>
        </p:txBody>
      </p:sp>
    </p:spTree>
    <p:extLst>
      <p:ext uri="{BB962C8B-B14F-4D97-AF65-F5344CB8AC3E}">
        <p14:creationId xmlns:p14="http://schemas.microsoft.com/office/powerpoint/2010/main" val="2492442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I is funding</a:t>
            </a:r>
            <a:r>
              <a:rPr lang="en-US" baseline="0" dirty="0" smtClean="0"/>
              <a:t> provided by the United States Department of Education, in order to ensure that all students, regardless of income levels, have access to a high quality education.  It s</a:t>
            </a:r>
            <a:r>
              <a:rPr lang="en-US" dirty="0" smtClean="0"/>
              <a:t>tems</a:t>
            </a:r>
            <a:r>
              <a:rPr lang="en-US" baseline="0" dirty="0" smtClean="0"/>
              <a:t> from Elementary and Secondary Education Act, ESEA, which was enacted in 1965 to increase equity in national education programs.  ESEA was reauthorized as No Child Left Behind in 2001, and then was reauthorized again in 2015 under the Obama administration, this time titled the Every Student Succeeds Act, or ESSA.  </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2</a:t>
            </a:fld>
            <a:endParaRPr lang="en-US"/>
          </a:p>
        </p:txBody>
      </p:sp>
    </p:spTree>
    <p:extLst>
      <p:ext uri="{BB962C8B-B14F-4D97-AF65-F5344CB8AC3E}">
        <p14:creationId xmlns:p14="http://schemas.microsoft.com/office/powerpoint/2010/main" val="3239528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school receives </a:t>
            </a:r>
            <a:r>
              <a:rPr lang="en-US" baseline="0" dirty="0" smtClean="0"/>
              <a:t>Title I funding depending on its poverty rate, which is calculated using census information and poverty numbers.  Schools with a poverty rate of 40% or greater are eligible to implement a Title I Schoolwide program, implementing schoolwide activities aimed to close the achievement gap between at risk students and those students performing on grade level.  100% of the schools in the Rochester City School District operate Title I schoolwide programs and receive Title I funds to support school improvement activities.</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3</a:t>
            </a:fld>
            <a:endParaRPr lang="en-US"/>
          </a:p>
        </p:txBody>
      </p:sp>
    </p:spTree>
    <p:extLst>
      <p:ext uri="{BB962C8B-B14F-4D97-AF65-F5344CB8AC3E}">
        <p14:creationId xmlns:p14="http://schemas.microsoft.com/office/powerpoint/2010/main" val="1023911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a:t>
            </a:r>
            <a:r>
              <a:rPr lang="en-US" baseline="0" dirty="0" smtClean="0"/>
              <a:t> I funds must be implemented under the following rules:  expenditures must be reasonable and necessary to carry out the goals of the school’s improvement plan, expenditures must help the school meet its improvement goals, and funds must be used to provide students additional assistance above and beyond what they are required to receive as core instruction.</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4</a:t>
            </a:fld>
            <a:endParaRPr lang="en-US"/>
          </a:p>
        </p:txBody>
      </p:sp>
    </p:spTree>
    <p:extLst>
      <p:ext uri="{BB962C8B-B14F-4D97-AF65-F5344CB8AC3E}">
        <p14:creationId xmlns:p14="http://schemas.microsoft.com/office/powerpoint/2010/main" val="1881602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I schools are required to comply</a:t>
            </a:r>
            <a:r>
              <a:rPr lang="en-US" baseline="0" dirty="0" smtClean="0"/>
              <a:t> with the following regulations:  the school must integrate and utilize a school-based planning team, the school must make efforts to recruit and maintain highly qualified teachers, the school must promote parental engagement, the school must conduct an annual review of its improvement plan, the school must provide additional assistance to students, for example, in the form of AIS, </a:t>
            </a:r>
            <a:r>
              <a:rPr lang="en-US" baseline="0" dirty="0" err="1" smtClean="0"/>
              <a:t>RtI</a:t>
            </a:r>
            <a:r>
              <a:rPr lang="en-US" baseline="0" dirty="0" smtClean="0"/>
              <a:t> or extended instructional opportunity, and the school must demonstrate communication amongst all stakeholders, especially parents, regarding the improvement and progress monitoring of students’ educational programming.</a:t>
            </a:r>
          </a:p>
          <a:p>
            <a:endParaRPr lang="en-US" baseline="0" dirty="0" smtClean="0"/>
          </a:p>
        </p:txBody>
      </p:sp>
      <p:sp>
        <p:nvSpPr>
          <p:cNvPr id="4" name="Slide Number Placeholder 3"/>
          <p:cNvSpPr>
            <a:spLocks noGrp="1"/>
          </p:cNvSpPr>
          <p:nvPr>
            <p:ph type="sldNum" sz="quarter" idx="10"/>
          </p:nvPr>
        </p:nvSpPr>
        <p:spPr/>
        <p:txBody>
          <a:bodyPr/>
          <a:lstStyle/>
          <a:p>
            <a:fld id="{6EB284D6-3A3D-491A-AE11-E50DBD03FA1B}" type="slidenum">
              <a:rPr lang="en-US" smtClean="0"/>
              <a:t>5</a:t>
            </a:fld>
            <a:endParaRPr lang="en-US"/>
          </a:p>
        </p:txBody>
      </p:sp>
    </p:spTree>
    <p:extLst>
      <p:ext uri="{BB962C8B-B14F-4D97-AF65-F5344CB8AC3E}">
        <p14:creationId xmlns:p14="http://schemas.microsoft.com/office/powerpoint/2010/main" val="4067577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of the required areas of Title I compliance is that schools must provide at risk students with additional supports, particularly in core subjects.  This is can be done through Academic Intervention Services, or the Response to Intervention framework.  These programs can take place during the school day, or after school hours, including during the weekends or during summer.  Title I funds can be used to hire teachers to provide these services as well as to purchase supplemental academic supplies to support this instruction.</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6</a:t>
            </a:fld>
            <a:endParaRPr lang="en-US"/>
          </a:p>
        </p:txBody>
      </p:sp>
    </p:spTree>
    <p:extLst>
      <p:ext uri="{BB962C8B-B14F-4D97-AF65-F5344CB8AC3E}">
        <p14:creationId xmlns:p14="http://schemas.microsoft.com/office/powerpoint/2010/main" val="2655824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Title I programs, such as AIS or </a:t>
            </a:r>
            <a:r>
              <a:rPr lang="en-US" baseline="0" dirty="0" err="1" smtClean="0"/>
              <a:t>RtI</a:t>
            </a:r>
            <a:r>
              <a:rPr lang="en-US" baseline="0" dirty="0" smtClean="0"/>
              <a:t>, instruction is designed to meet specific student need.  Schools are responsible for monitoring the progress of students participating in AIS or </a:t>
            </a:r>
            <a:r>
              <a:rPr lang="en-US" baseline="0" dirty="0" err="1" smtClean="0"/>
              <a:t>RtI</a:t>
            </a:r>
            <a:r>
              <a:rPr lang="en-US" baseline="0" dirty="0" smtClean="0"/>
              <a:t> and communicating this progress to parents.  Title I-funded AIS or </a:t>
            </a:r>
            <a:r>
              <a:rPr lang="en-US" baseline="0" dirty="0" err="1" smtClean="0"/>
              <a:t>RtI</a:t>
            </a:r>
            <a:r>
              <a:rPr lang="en-US" baseline="0" dirty="0" smtClean="0"/>
              <a:t> programs should be provided in addition to regular academic programming.</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7</a:t>
            </a:fld>
            <a:endParaRPr lang="en-US"/>
          </a:p>
        </p:txBody>
      </p:sp>
    </p:spTree>
    <p:extLst>
      <p:ext uri="{BB962C8B-B14F-4D97-AF65-F5344CB8AC3E}">
        <p14:creationId xmlns:p14="http://schemas.microsoft.com/office/powerpoint/2010/main" val="256585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Area</a:t>
            </a:r>
            <a:r>
              <a:rPr lang="en-US" baseline="0" dirty="0" smtClean="0"/>
              <a:t> 3 of Title I compliance, pertains to Parent/Family Involvement.</a:t>
            </a:r>
          </a:p>
          <a:p>
            <a:endParaRPr lang="en-US" baseline="0" dirty="0" smtClean="0"/>
          </a:p>
          <a:p>
            <a:r>
              <a:rPr lang="en-US" baseline="0" dirty="0" smtClean="0"/>
              <a:t>Components of compliance in this area include the existence of a parent group, such as PTA or PTO, at the school, a school-parent compact developed in partnership with parents and posted publicly, notification to parents of their student’s participation in AIS or </a:t>
            </a:r>
            <a:r>
              <a:rPr lang="en-US" baseline="0" dirty="0" err="1" smtClean="0"/>
              <a:t>RtI</a:t>
            </a:r>
            <a:r>
              <a:rPr lang="en-US" baseline="0" dirty="0" smtClean="0"/>
              <a:t>, a building-level parent involvement policy and finally, solicitation of parent input on use of Title I funds at the school level.</a:t>
            </a:r>
          </a:p>
          <a:p>
            <a:endParaRPr lang="en-US" baseline="0" dirty="0" smtClean="0"/>
          </a:p>
          <a:p>
            <a:r>
              <a:rPr lang="en-US" baseline="0" dirty="0" smtClean="0"/>
              <a:t>Please see a staff member at your student’s school in order to receive information about how you may become involved in the development of these components.</a:t>
            </a:r>
          </a:p>
        </p:txBody>
      </p:sp>
      <p:sp>
        <p:nvSpPr>
          <p:cNvPr id="4" name="Slide Number Placeholder 3"/>
          <p:cNvSpPr>
            <a:spLocks noGrp="1"/>
          </p:cNvSpPr>
          <p:nvPr>
            <p:ph type="sldNum" sz="quarter" idx="10"/>
          </p:nvPr>
        </p:nvSpPr>
        <p:spPr/>
        <p:txBody>
          <a:bodyPr/>
          <a:lstStyle/>
          <a:p>
            <a:fld id="{6EB284D6-3A3D-491A-AE11-E50DBD03FA1B}" type="slidenum">
              <a:rPr lang="en-US" smtClean="0"/>
              <a:t>8</a:t>
            </a:fld>
            <a:endParaRPr lang="en-US"/>
          </a:p>
        </p:txBody>
      </p:sp>
    </p:spTree>
    <p:extLst>
      <p:ext uri="{BB962C8B-B14F-4D97-AF65-F5344CB8AC3E}">
        <p14:creationId xmlns:p14="http://schemas.microsoft.com/office/powerpoint/2010/main" val="1726355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Parents</a:t>
            </a:r>
            <a:r>
              <a:rPr lang="en-US" baseline="0" dirty="0" smtClean="0"/>
              <a:t> of students who participate in Title I programs are entitled to the following:  they must be given information about Title I (such as that contained in this presentation) in a timely manner and in a language that they understand, they have a right to request the professional qualifications of their student’s teacher, they must be notified if their student has been taught by a non-highly qualified teacher for 4 or more consecutive weeks, they must be notified of their student’s academic level of achievement on New York State assessments and progress in AIS or </a:t>
            </a:r>
            <a:r>
              <a:rPr lang="en-US" baseline="0" dirty="0" err="1" smtClean="0"/>
              <a:t>RtI</a:t>
            </a:r>
            <a:r>
              <a:rPr lang="en-US" baseline="0" dirty="0" smtClean="0"/>
              <a:t> programs, and finally, they must be notified of the existence of the District’s Public School Choice plan.  Under this plan, parents/families who have students enrolled in a Focus or Priority school have the right to request that their student be transferred to an RCSD school in Good Standing.  Public School Choice Letters, describing this process, are sent to families in mid-August.</a:t>
            </a:r>
            <a:endParaRPr lang="en-US" dirty="0"/>
          </a:p>
        </p:txBody>
      </p:sp>
      <p:sp>
        <p:nvSpPr>
          <p:cNvPr id="4" name="Slide Number Placeholder 3"/>
          <p:cNvSpPr>
            <a:spLocks noGrp="1"/>
          </p:cNvSpPr>
          <p:nvPr>
            <p:ph type="sldNum" sz="quarter" idx="10"/>
          </p:nvPr>
        </p:nvSpPr>
        <p:spPr/>
        <p:txBody>
          <a:bodyPr/>
          <a:lstStyle/>
          <a:p>
            <a:fld id="{6EB284D6-3A3D-491A-AE11-E50DBD03FA1B}" type="slidenum">
              <a:rPr lang="en-US" smtClean="0"/>
              <a:t>9</a:t>
            </a:fld>
            <a:endParaRPr lang="en-US"/>
          </a:p>
        </p:txBody>
      </p:sp>
    </p:spTree>
    <p:extLst>
      <p:ext uri="{BB962C8B-B14F-4D97-AF65-F5344CB8AC3E}">
        <p14:creationId xmlns:p14="http://schemas.microsoft.com/office/powerpoint/2010/main" val="179584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2B1930-041F-4528-85FB-879B4EE5AD5C}" type="datetime1">
              <a:rPr lang="en-US" smtClean="0"/>
              <a:t>5/23/2017</a:t>
            </a:fld>
            <a:endParaRPr lang="en-US"/>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
        <p:nvSpPr>
          <p:cNvPr id="6" name="Slide Number Placeholder 5"/>
          <p:cNvSpPr>
            <a:spLocks noGrp="1"/>
          </p:cNvSpPr>
          <p:nvPr>
            <p:ph type="sldNum" sz="quarter" idx="12"/>
          </p:nvPr>
        </p:nvSpPr>
        <p:spPr/>
        <p:txBody>
          <a:bodyPr/>
          <a:lstStyle/>
          <a:p>
            <a:fld id="{8A71A0E0-0F4B-4932-B058-4B8906AB04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09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CFF02F-9EE3-4CA7-9641-D9BAE358F189}" type="datetime1">
              <a:rPr lang="en-US" smtClean="0"/>
              <a:t>5/23/2017</a:t>
            </a:fld>
            <a:endParaRPr lang="en-US"/>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
        <p:nvSpPr>
          <p:cNvPr id="6" name="Slide Number Placeholder 5"/>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188676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5855ED-F6A4-4AEF-A4EC-48FD6143DF0B}" type="datetime1">
              <a:rPr lang="en-US" smtClean="0"/>
              <a:t>5/23/2017</a:t>
            </a:fld>
            <a:endParaRPr lang="en-US"/>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
        <p:nvSpPr>
          <p:cNvPr id="6" name="Slide Number Placeholder 5"/>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375553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DF20BD-453D-44CF-864C-A8013B870310}" type="datetime1">
              <a:rPr lang="en-US" smtClean="0"/>
              <a:t>5/23/2017</a:t>
            </a:fld>
            <a:endParaRPr lang="en-US"/>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
        <p:nvSpPr>
          <p:cNvPr id="6" name="Slide Number Placeholder 5"/>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6114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112D18-E365-4803-B4EA-54032B7A93D5}" type="datetime1">
              <a:rPr lang="en-US" smtClean="0"/>
              <a:t>5/23/2017</a:t>
            </a:fld>
            <a:endParaRPr lang="en-US"/>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
        <p:nvSpPr>
          <p:cNvPr id="6" name="Slide Number Placeholder 5"/>
          <p:cNvSpPr>
            <a:spLocks noGrp="1"/>
          </p:cNvSpPr>
          <p:nvPr>
            <p:ph type="sldNum" sz="quarter" idx="12"/>
          </p:nvPr>
        </p:nvSpPr>
        <p:spPr/>
        <p:txBody>
          <a:bodyPr/>
          <a:lstStyle/>
          <a:p>
            <a:fld id="{8A71A0E0-0F4B-4932-B058-4B8906AB04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035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2BE5572-ECFE-4058-9B45-632B97AE72D6}" type="datetime1">
              <a:rPr lang="en-US" smtClean="0"/>
              <a:t>5/23/2017</a:t>
            </a:fld>
            <a:endParaRPr lang="en-US"/>
          </a:p>
        </p:txBody>
      </p:sp>
      <p:sp>
        <p:nvSpPr>
          <p:cNvPr id="6" name="Footer Placeholder 5"/>
          <p:cNvSpPr>
            <a:spLocks noGrp="1"/>
          </p:cNvSpPr>
          <p:nvPr>
            <p:ph type="ftr" sz="quarter" idx="11"/>
          </p:nvPr>
        </p:nvSpPr>
        <p:spPr/>
        <p:txBody>
          <a:bodyPr/>
          <a:lstStyle/>
          <a:p>
            <a:r>
              <a:rPr lang="en-US" smtClean="0"/>
              <a:t>Prepared  by:  Carrie Pecor, Director of Program Accountability</a:t>
            </a:r>
            <a:endParaRPr lang="en-US"/>
          </a:p>
        </p:txBody>
      </p:sp>
      <p:sp>
        <p:nvSpPr>
          <p:cNvPr id="7" name="Slide Number Placeholder 6"/>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269936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C2024A-D8AE-4484-B6F7-82874ED005D2}" type="datetime1">
              <a:rPr lang="en-US" smtClean="0"/>
              <a:t>5/23/2017</a:t>
            </a:fld>
            <a:endParaRPr lang="en-US"/>
          </a:p>
        </p:txBody>
      </p:sp>
      <p:sp>
        <p:nvSpPr>
          <p:cNvPr id="8" name="Footer Placeholder 7"/>
          <p:cNvSpPr>
            <a:spLocks noGrp="1"/>
          </p:cNvSpPr>
          <p:nvPr>
            <p:ph type="ftr" sz="quarter" idx="11"/>
          </p:nvPr>
        </p:nvSpPr>
        <p:spPr/>
        <p:txBody>
          <a:bodyPr/>
          <a:lstStyle/>
          <a:p>
            <a:r>
              <a:rPr lang="en-US" smtClean="0"/>
              <a:t>Prepared  by:  Carrie Pecor, Director of Program Accountability</a:t>
            </a:r>
            <a:endParaRPr lang="en-US"/>
          </a:p>
        </p:txBody>
      </p:sp>
      <p:sp>
        <p:nvSpPr>
          <p:cNvPr id="9" name="Slide Number Placeholder 8"/>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9420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2437A6-B5E7-46EB-B3CD-253F8EEF84C9}" type="datetime1">
              <a:rPr lang="en-US" smtClean="0"/>
              <a:t>5/23/2017</a:t>
            </a:fld>
            <a:endParaRPr lang="en-US"/>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
        <p:nvSpPr>
          <p:cNvPr id="5" name="Slide Number Placeholder 4"/>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419922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4E248C8-3869-42D9-B7CC-EAC95CE3ED68}" type="datetime1">
              <a:rPr lang="en-US" smtClean="0"/>
              <a:t>5/23/2017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Prepared  by:  Carrie Pecor, Director of Program Accountability</a:t>
            </a:r>
            <a:endParaRPr lang="en-US"/>
          </a:p>
        </p:txBody>
      </p:sp>
      <p:sp>
        <p:nvSpPr>
          <p:cNvPr id="9" name="Slide Number Placeholder 8"/>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43238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B72EB3-12C3-4B69-A63B-741116180326}" type="datetime1">
              <a:rPr lang="en-US" smtClean="0"/>
              <a:t>5/23/2017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Prepared  by:  Carrie Pecor, Director of Program Accountability</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1A0E0-0F4B-4932-B058-4B8906AB0457}" type="slidenum">
              <a:rPr lang="en-US" smtClean="0"/>
              <a:t>‹#›</a:t>
            </a:fld>
            <a:endParaRPr lang="en-US"/>
          </a:p>
        </p:txBody>
      </p:sp>
    </p:spTree>
    <p:extLst>
      <p:ext uri="{BB962C8B-B14F-4D97-AF65-F5344CB8AC3E}">
        <p14:creationId xmlns:p14="http://schemas.microsoft.com/office/powerpoint/2010/main" val="195440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3A1BB5-7EA9-469E-B7FA-45D7B03656B0}" type="datetime1">
              <a:rPr lang="en-US" smtClean="0"/>
              <a:t>5/23/2017</a:t>
            </a:fld>
            <a:endParaRPr lang="en-US"/>
          </a:p>
        </p:txBody>
      </p:sp>
      <p:sp>
        <p:nvSpPr>
          <p:cNvPr id="6" name="Footer Placeholder 5"/>
          <p:cNvSpPr>
            <a:spLocks noGrp="1"/>
          </p:cNvSpPr>
          <p:nvPr>
            <p:ph type="ftr" sz="quarter" idx="11"/>
          </p:nvPr>
        </p:nvSpPr>
        <p:spPr/>
        <p:txBody>
          <a:bodyPr/>
          <a:lstStyle/>
          <a:p>
            <a:r>
              <a:rPr lang="en-US" smtClean="0"/>
              <a:t>Prepared  by:  Carrie Pecor, Director of Program Accountability</a:t>
            </a:r>
            <a:endParaRPr lang="en-US"/>
          </a:p>
        </p:txBody>
      </p:sp>
      <p:sp>
        <p:nvSpPr>
          <p:cNvPr id="7" name="Slide Number Placeholder 6"/>
          <p:cNvSpPr>
            <a:spLocks noGrp="1"/>
          </p:cNvSpPr>
          <p:nvPr>
            <p:ph type="sldNum" sz="quarter" idx="12"/>
          </p:nvPr>
        </p:nvSpPr>
        <p:spPr/>
        <p:txBody>
          <a:bodyPr/>
          <a:lstStyle/>
          <a:p>
            <a:fld id="{8A71A0E0-0F4B-4932-B058-4B8906AB0457}" type="slidenum">
              <a:rPr lang="en-US" smtClean="0"/>
              <a:t>‹#›</a:t>
            </a:fld>
            <a:endParaRPr lang="en-US"/>
          </a:p>
        </p:txBody>
      </p:sp>
    </p:spTree>
    <p:extLst>
      <p:ext uri="{BB962C8B-B14F-4D97-AF65-F5344CB8AC3E}">
        <p14:creationId xmlns:p14="http://schemas.microsoft.com/office/powerpoint/2010/main" val="373867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C95D83-C11C-4B38-BE70-5295B1CEDB12}" type="datetime1">
              <a:rPr lang="en-US" smtClean="0"/>
              <a:t>5/23/2017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Prepared  by:  Carrie Pecor, Director of Program Accountability</a:t>
            </a: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1A0E0-0F4B-4932-B058-4B8906AB045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712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arrie.pecor@rcsdk12.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maria.fisher@rcsdk12.org" TargetMode="External"/><Relationship Id="rId4" Type="http://schemas.openxmlformats.org/officeDocument/2006/relationships/hyperlink" Target="mailto:eva.thomas@rcsdk12.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000" b="1" dirty="0" smtClean="0"/>
              <a:t>Title I </a:t>
            </a:r>
            <a:br>
              <a:rPr lang="en-US" sz="6000" b="1" dirty="0" smtClean="0"/>
            </a:br>
            <a:r>
              <a:rPr lang="en-US" sz="6000" b="1" dirty="0" smtClean="0"/>
              <a:t>Parent/Family Meeting</a:t>
            </a:r>
            <a:endParaRPr lang="en-US" sz="6000" b="1" dirty="0"/>
          </a:p>
        </p:txBody>
      </p:sp>
      <p:sp>
        <p:nvSpPr>
          <p:cNvPr id="5" name="Content Placeholder 4"/>
          <p:cNvSpPr>
            <a:spLocks noGrp="1"/>
          </p:cNvSpPr>
          <p:nvPr>
            <p:ph type="subTitle" idx="1"/>
          </p:nvPr>
        </p:nvSpPr>
        <p:spPr/>
        <p:txBody>
          <a:bodyPr>
            <a:normAutofit/>
          </a:bodyPr>
          <a:lstStyle/>
          <a:p>
            <a:pPr lvl="1"/>
            <a:endParaRPr lang="en-US"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2433" y="1105319"/>
            <a:ext cx="3064747" cy="3064747"/>
          </a:xfrm>
          <a:prstGeom prst="rect">
            <a:avLst/>
          </a:prstGeom>
        </p:spPr>
      </p:pic>
    </p:spTree>
    <p:extLst>
      <p:ext uri="{BB962C8B-B14F-4D97-AF65-F5344CB8AC3E}">
        <p14:creationId xmlns:p14="http://schemas.microsoft.com/office/powerpoint/2010/main" val="438345553"/>
      </p:ext>
    </p:extLst>
  </p:cSld>
  <p:clrMapOvr>
    <a:masterClrMapping/>
  </p:clrMapOvr>
  <mc:AlternateContent xmlns:mc="http://schemas.openxmlformats.org/markup-compatibility/2006" xmlns:p14="http://schemas.microsoft.com/office/powerpoint/2010/main">
    <mc:Choice Requires="p14">
      <p:transition spd="slow" p14:dur="2000" advTm="14253"/>
    </mc:Choice>
    <mc:Fallback xmlns="">
      <p:transition spd="slow" advTm="1425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Parents’ Rights in Title I Programs</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smtClean="0"/>
              <a:t>have a right to be part of the development, review and improvement of Title I programs</a:t>
            </a:r>
          </a:p>
          <a:p>
            <a:pPr lvl="1">
              <a:buFont typeface="Courier New" panose="02070309020205020404" pitchFamily="49" charset="0"/>
              <a:buChar char="o"/>
            </a:pPr>
            <a:r>
              <a:rPr lang="en-US" dirty="0"/>
              <a:t>Development of individual schools’ Schoolwide Plans (SCEP)</a:t>
            </a:r>
          </a:p>
          <a:p>
            <a:pPr lvl="1">
              <a:buFont typeface="Courier New" panose="02070309020205020404" pitchFamily="49" charset="0"/>
              <a:buChar char="o"/>
            </a:pPr>
            <a:r>
              <a:rPr lang="en-US" dirty="0"/>
              <a:t>Parent Training/Workshop Activities</a:t>
            </a:r>
          </a:p>
          <a:p>
            <a:pPr lvl="2">
              <a:buFont typeface="Courier New" panose="02070309020205020404" pitchFamily="49" charset="0"/>
              <a:buChar char="o"/>
            </a:pPr>
            <a:r>
              <a:rPr lang="en-US" dirty="0"/>
              <a:t>Centrally held – Office of Parent Engagement</a:t>
            </a:r>
          </a:p>
          <a:p>
            <a:pPr lvl="2">
              <a:buFont typeface="Courier New" panose="02070309020205020404" pitchFamily="49" charset="0"/>
              <a:buChar char="o"/>
            </a:pPr>
            <a:r>
              <a:rPr lang="en-US" dirty="0"/>
              <a:t>Building-based – parent events (</a:t>
            </a:r>
            <a:r>
              <a:rPr lang="en-US" dirty="0" err="1"/>
              <a:t>ie</a:t>
            </a:r>
            <a:r>
              <a:rPr lang="en-US" dirty="0"/>
              <a:t>: “Unpacking the Common Core,” student-led conferences, etc.)</a:t>
            </a:r>
          </a:p>
          <a:p>
            <a:pPr>
              <a:buFont typeface="Wingdings" panose="05000000000000000000" pitchFamily="2" charset="2"/>
              <a:buChar char="v"/>
            </a:pPr>
            <a:r>
              <a:rPr lang="en-US" dirty="0" smtClean="0"/>
              <a:t>are encouraged to attend parent/family involvement workshops and to ask questions about their student’s education</a:t>
            </a:r>
            <a:endParaRPr lang="en-US" dirty="0"/>
          </a:p>
          <a:p>
            <a:pPr marL="0" indent="0">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1232884451"/>
      </p:ext>
    </p:extLst>
  </p:cSld>
  <p:clrMapOvr>
    <a:masterClrMapping/>
  </p:clrMapOvr>
  <mc:AlternateContent xmlns:mc="http://schemas.openxmlformats.org/markup-compatibility/2006" xmlns:p14="http://schemas.microsoft.com/office/powerpoint/2010/main">
    <mc:Choice Requires="p14">
      <p:transition spd="slow" p14:dur="2000" advTm="32612"/>
    </mc:Choice>
    <mc:Fallback xmlns="">
      <p:transition spd="slow" advTm="3261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normAutofit/>
          </a:bodyPr>
          <a:lstStyle/>
          <a:p>
            <a:r>
              <a:rPr lang="en-US" b="1" i="1" dirty="0" smtClean="0"/>
              <a:t>Carrie Pecor</a:t>
            </a:r>
            <a:r>
              <a:rPr lang="en-US" dirty="0" smtClean="0"/>
              <a:t>, Director </a:t>
            </a:r>
            <a:r>
              <a:rPr lang="en-US" dirty="0"/>
              <a:t>of Program Accountability</a:t>
            </a:r>
          </a:p>
          <a:p>
            <a:r>
              <a:rPr lang="en-US" dirty="0" smtClean="0">
                <a:hlinkClick r:id="rId3"/>
              </a:rPr>
              <a:t>carrie.pecor@rcsdk12.org</a:t>
            </a:r>
            <a:endParaRPr lang="en-US" dirty="0"/>
          </a:p>
          <a:p>
            <a:r>
              <a:rPr lang="en-US" dirty="0" smtClean="0"/>
              <a:t>585-262-8483</a:t>
            </a:r>
            <a:endParaRPr lang="en-US" dirty="0"/>
          </a:p>
          <a:p>
            <a:r>
              <a:rPr lang="en-US" b="1" i="1" dirty="0" smtClean="0"/>
              <a:t>Eva Thomas</a:t>
            </a:r>
            <a:r>
              <a:rPr lang="en-US" dirty="0" smtClean="0"/>
              <a:t>, Senior Director of Youth Development and Family Services</a:t>
            </a:r>
          </a:p>
          <a:p>
            <a:r>
              <a:rPr lang="en-US" dirty="0" smtClean="0">
                <a:hlinkClick r:id="rId4"/>
              </a:rPr>
              <a:t>eva.thomas@rcsdk12.org</a:t>
            </a:r>
            <a:endParaRPr lang="en-US" dirty="0" smtClean="0"/>
          </a:p>
          <a:p>
            <a:r>
              <a:rPr lang="en-US" dirty="0" smtClean="0"/>
              <a:t>585-262-8514</a:t>
            </a:r>
          </a:p>
          <a:p>
            <a:r>
              <a:rPr lang="en-US" b="1" i="1" dirty="0" smtClean="0"/>
              <a:t>Maria Fisher</a:t>
            </a:r>
            <a:r>
              <a:rPr lang="en-US" dirty="0" smtClean="0"/>
              <a:t>, Parent Engagement Coordinator</a:t>
            </a:r>
          </a:p>
          <a:p>
            <a:r>
              <a:rPr lang="en-US" dirty="0">
                <a:hlinkClick r:id="rId5"/>
              </a:rPr>
              <a:t>m</a:t>
            </a:r>
            <a:r>
              <a:rPr lang="en-US" smtClean="0">
                <a:hlinkClick r:id="rId5"/>
              </a:rPr>
              <a:t>aria.fisher@rcsdk12.org</a:t>
            </a:r>
            <a:endParaRPr lang="en-US" dirty="0" smtClean="0"/>
          </a:p>
          <a:p>
            <a:r>
              <a:rPr lang="en-US" dirty="0" smtClean="0"/>
              <a:t>585-262-8362</a:t>
            </a:r>
          </a:p>
          <a:p>
            <a:endParaRPr lang="en-US" dirty="0" smtClean="0"/>
          </a:p>
          <a:p>
            <a:endParaRPr lang="en-US" dirty="0"/>
          </a:p>
          <a:p>
            <a:endParaRPr lang="en-US" dirty="0"/>
          </a:p>
        </p:txBody>
      </p:sp>
      <p:pic>
        <p:nvPicPr>
          <p:cNvPr id="4" name="Picture 3"/>
          <p:cNvPicPr>
            <a:picLocks noChangeAspect="1"/>
          </p:cNvPicPr>
          <p:nvPr/>
        </p:nvPicPr>
        <p:blipFill>
          <a:blip r:embed="rId6"/>
          <a:stretch>
            <a:fillRect/>
          </a:stretch>
        </p:blipFill>
        <p:spPr>
          <a:xfrm>
            <a:off x="8647914" y="3097886"/>
            <a:ext cx="3060457" cy="3066554"/>
          </a:xfrm>
          <a:prstGeom prst="rect">
            <a:avLst/>
          </a:prstGeom>
        </p:spPr>
      </p:pic>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3605518536"/>
      </p:ext>
    </p:extLst>
  </p:cSld>
  <p:clrMapOvr>
    <a:masterClrMapping/>
  </p:clrMapOvr>
  <mc:AlternateContent xmlns:mc="http://schemas.openxmlformats.org/markup-compatibility/2006" xmlns:p14="http://schemas.microsoft.com/office/powerpoint/2010/main">
    <mc:Choice Requires="p14">
      <p:transition spd="slow" p14:dur="2000" advTm="19735"/>
    </mc:Choice>
    <mc:Fallback xmlns="">
      <p:transition spd="slow" advTm="1973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Title I?</a:t>
            </a:r>
            <a:endParaRPr lang="en-US" b="1" dirty="0"/>
          </a:p>
        </p:txBody>
      </p:sp>
      <p:sp>
        <p:nvSpPr>
          <p:cNvPr id="3" name="Content Placeholder 2"/>
          <p:cNvSpPr>
            <a:spLocks noGrp="1"/>
          </p:cNvSpPr>
          <p:nvPr>
            <p:ph idx="1"/>
          </p:nvPr>
        </p:nvSpPr>
        <p:spPr/>
        <p:txBody>
          <a:bodyPr>
            <a:normAutofit/>
          </a:bodyPr>
          <a:lstStyle/>
          <a:p>
            <a:r>
              <a:rPr lang="en-US" sz="2800" b="1" dirty="0" smtClean="0"/>
              <a:t>Part A – </a:t>
            </a:r>
          </a:p>
          <a:p>
            <a:pPr>
              <a:buFont typeface="Wingdings" panose="05000000000000000000" pitchFamily="2" charset="2"/>
              <a:buChar char="v"/>
            </a:pPr>
            <a:r>
              <a:rPr lang="en-US" sz="2800" dirty="0" smtClean="0"/>
              <a:t>Elementary and Secondary Education Act, 1965</a:t>
            </a:r>
            <a:br>
              <a:rPr lang="en-US" sz="2800" dirty="0" smtClean="0"/>
            </a:br>
            <a:endParaRPr lang="en-US" sz="2800" dirty="0" smtClean="0"/>
          </a:p>
          <a:p>
            <a:pPr>
              <a:buFont typeface="Wingdings" panose="05000000000000000000" pitchFamily="2" charset="2"/>
              <a:buChar char="v"/>
            </a:pPr>
            <a:r>
              <a:rPr lang="en-US" sz="2800" dirty="0" smtClean="0"/>
              <a:t>Provision of supplemental programs to schools to </a:t>
            </a:r>
          </a:p>
          <a:p>
            <a:pPr lvl="2">
              <a:buFont typeface="Courier New" panose="02070309020205020404" pitchFamily="49" charset="0"/>
              <a:buChar char="o"/>
            </a:pPr>
            <a:r>
              <a:rPr lang="en-US" sz="2400" dirty="0" smtClean="0"/>
              <a:t>support programs for at-risk students; </a:t>
            </a:r>
          </a:p>
          <a:p>
            <a:pPr lvl="2">
              <a:buFont typeface="Courier New" panose="02070309020205020404" pitchFamily="49" charset="0"/>
              <a:buChar char="o"/>
            </a:pPr>
            <a:r>
              <a:rPr lang="en-US" sz="2400" dirty="0" smtClean="0"/>
              <a:t>ensure that all students have the chance to receive a high-quality education;</a:t>
            </a:r>
          </a:p>
          <a:p>
            <a:pPr lvl="2">
              <a:buFont typeface="Courier New" panose="02070309020205020404" pitchFamily="49" charset="0"/>
              <a:buChar char="o"/>
            </a:pPr>
            <a:r>
              <a:rPr lang="en-US" sz="2400" dirty="0" smtClean="0"/>
              <a:t>promote family involvement and engagement</a:t>
            </a:r>
          </a:p>
          <a:p>
            <a:endParaRPr lang="en-US" dirty="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1615096351"/>
      </p:ext>
    </p:extLst>
  </p:cSld>
  <p:clrMapOvr>
    <a:masterClrMapping/>
  </p:clrMapOvr>
  <mc:AlternateContent xmlns:mc="http://schemas.openxmlformats.org/markup-compatibility/2006" xmlns:p14="http://schemas.microsoft.com/office/powerpoint/2010/main">
    <mc:Choice Requires="p14">
      <p:transition spd="slow" p14:dur="2000" advTm="44118"/>
    </mc:Choice>
    <mc:Fallback xmlns="">
      <p:transition spd="slow" advTm="4411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Title I?</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800" dirty="0"/>
              <a:t>Designation for Title I calculated using income ratios, census information and poverty </a:t>
            </a:r>
            <a:r>
              <a:rPr lang="en-US" sz="2800" dirty="0" smtClean="0"/>
              <a:t>numbers</a:t>
            </a:r>
            <a:br>
              <a:rPr lang="en-US" sz="2800" dirty="0" smtClean="0"/>
            </a:br>
            <a:endParaRPr lang="en-US" sz="2800" dirty="0"/>
          </a:p>
          <a:p>
            <a:pPr>
              <a:buFont typeface="Wingdings" panose="05000000000000000000" pitchFamily="2" charset="2"/>
              <a:buChar char="v"/>
            </a:pPr>
            <a:r>
              <a:rPr lang="en-US" sz="2800" dirty="0"/>
              <a:t>100% of RCSD schools are Title I </a:t>
            </a:r>
            <a:r>
              <a:rPr lang="en-US" sz="2800" dirty="0" smtClean="0"/>
              <a:t>schools</a:t>
            </a:r>
            <a:br>
              <a:rPr lang="en-US" sz="2800" dirty="0" smtClean="0"/>
            </a:br>
            <a:endParaRPr lang="en-US" sz="2800" dirty="0"/>
          </a:p>
          <a:p>
            <a:pPr>
              <a:buFont typeface="Wingdings" panose="05000000000000000000" pitchFamily="2" charset="2"/>
              <a:buChar char="v"/>
            </a:pPr>
            <a:r>
              <a:rPr lang="en-US" sz="2800" dirty="0"/>
              <a:t>Schoolwide Program vs. Targeted Assistance </a:t>
            </a:r>
            <a:r>
              <a:rPr lang="en-US" sz="2800" dirty="0" smtClean="0"/>
              <a:t>Program</a:t>
            </a:r>
          </a:p>
          <a:p>
            <a:pPr lvl="2">
              <a:buFont typeface="Courier New" panose="02070309020205020404" pitchFamily="49" charset="0"/>
              <a:buChar char="o"/>
            </a:pPr>
            <a:r>
              <a:rPr lang="en-US" sz="2400" dirty="0" smtClean="0"/>
              <a:t>Schoolwide </a:t>
            </a:r>
            <a:r>
              <a:rPr lang="en-US" sz="2400" dirty="0"/>
              <a:t>program eligibility requires 40% poverty rate; lowest RCSD school poverty rate in SY1516 was 62%</a:t>
            </a:r>
          </a:p>
          <a:p>
            <a:pPr lvl="2">
              <a:buFont typeface="Courier New" panose="02070309020205020404" pitchFamily="49" charset="0"/>
              <a:buChar char="o"/>
            </a:pPr>
            <a:r>
              <a:rPr lang="en-US" sz="2400" dirty="0"/>
              <a:t>Students do not need to be low-income to participate in Title I programs</a:t>
            </a:r>
          </a:p>
          <a:p>
            <a:endParaRPr lang="en-US" dirty="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1139775841"/>
      </p:ext>
    </p:extLst>
  </p:cSld>
  <p:clrMapOvr>
    <a:masterClrMapping/>
  </p:clrMapOvr>
  <mc:AlternateContent xmlns:mc="http://schemas.openxmlformats.org/markup-compatibility/2006" xmlns:p14="http://schemas.microsoft.com/office/powerpoint/2010/main">
    <mc:Choice Requires="p14">
      <p:transition spd="slow" p14:dur="2000" advTm="43546"/>
    </mc:Choice>
    <mc:Fallback xmlns="">
      <p:transition spd="slow" advTm="4354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Administration of Title Grants</a:t>
            </a:r>
            <a:endParaRPr lang="en-US" b="1" dirty="0"/>
          </a:p>
        </p:txBody>
      </p:sp>
      <p:sp>
        <p:nvSpPr>
          <p:cNvPr id="3" name="Content Placeholder 2"/>
          <p:cNvSpPr>
            <a:spLocks noGrp="1"/>
          </p:cNvSpPr>
          <p:nvPr>
            <p:ph idx="1"/>
          </p:nvPr>
        </p:nvSpPr>
        <p:spPr/>
        <p:txBody>
          <a:bodyPr>
            <a:normAutofit/>
          </a:bodyPr>
          <a:lstStyle/>
          <a:p>
            <a:r>
              <a:rPr lang="en-US" sz="2800" b="1" dirty="0" smtClean="0"/>
              <a:t>Rules of thumb:</a:t>
            </a:r>
          </a:p>
          <a:p>
            <a:pPr>
              <a:buFont typeface="Wingdings" panose="05000000000000000000" pitchFamily="2" charset="2"/>
              <a:buChar char="Ø"/>
            </a:pPr>
            <a:r>
              <a:rPr lang="en-US" sz="2800" dirty="0" smtClean="0"/>
              <a:t>Expenditures must be reasonable, ordinary and necessary to carry out the goals of the grant</a:t>
            </a:r>
          </a:p>
          <a:p>
            <a:pPr>
              <a:buFont typeface="Wingdings" panose="05000000000000000000" pitchFamily="2" charset="2"/>
              <a:buChar char="Ø"/>
            </a:pPr>
            <a:r>
              <a:rPr lang="en-US" sz="2800" dirty="0" smtClean="0"/>
              <a:t>Allowable under the intent of the grant</a:t>
            </a:r>
          </a:p>
          <a:p>
            <a:pPr>
              <a:buFont typeface="Wingdings" panose="05000000000000000000" pitchFamily="2" charset="2"/>
              <a:buChar char="Ø"/>
            </a:pPr>
            <a:r>
              <a:rPr lang="en-US" sz="2800" dirty="0" smtClean="0"/>
              <a:t>Must supplement, not supplant, instructional services provided to students in low-income schools</a:t>
            </a:r>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1390723722"/>
      </p:ext>
    </p:extLst>
  </p:cSld>
  <p:clrMapOvr>
    <a:masterClrMapping/>
  </p:clrMapOvr>
  <mc:AlternateContent xmlns:mc="http://schemas.openxmlformats.org/markup-compatibility/2006" xmlns:p14="http://schemas.microsoft.com/office/powerpoint/2010/main">
    <mc:Choice Requires="p14">
      <p:transition spd="slow" p14:dur="2000" advTm="31957"/>
    </mc:Choice>
    <mc:Fallback xmlns="">
      <p:transition spd="slow" advTm="3195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Required Title I Areas of Compliance</a:t>
            </a:r>
            <a:br>
              <a:rPr lang="en-US" b="1" dirty="0" smtClean="0"/>
            </a:br>
            <a:r>
              <a:rPr lang="en-US" b="1" dirty="0" smtClean="0"/>
              <a:t>(School-Based)</a:t>
            </a:r>
            <a:endParaRPr lang="en-US" b="1" dirty="0"/>
          </a:p>
        </p:txBody>
      </p:sp>
      <p:sp>
        <p:nvSpPr>
          <p:cNvPr id="3" name="Content Placeholder 2"/>
          <p:cNvSpPr>
            <a:spLocks noGrp="1"/>
          </p:cNvSpPr>
          <p:nvPr>
            <p:ph idx="1"/>
          </p:nvPr>
        </p:nvSpPr>
        <p:spPr/>
        <p:txBody>
          <a:bodyPr/>
          <a:lstStyle/>
          <a:p>
            <a:endParaRPr lang="en-US" b="1" dirty="0" smtClean="0"/>
          </a:p>
          <a:p>
            <a:pPr>
              <a:buFont typeface="Wingdings" panose="05000000000000000000" pitchFamily="2" charset="2"/>
              <a:buChar char="Ø"/>
            </a:pPr>
            <a:r>
              <a:rPr lang="en-US" b="1" dirty="0" smtClean="0"/>
              <a:t>AREA </a:t>
            </a:r>
            <a:r>
              <a:rPr lang="en-US" b="1" dirty="0"/>
              <a:t>1: </a:t>
            </a:r>
            <a:r>
              <a:rPr lang="en-US" dirty="0" smtClean="0"/>
              <a:t>School-Based </a:t>
            </a:r>
            <a:r>
              <a:rPr lang="en-US" dirty="0"/>
              <a:t>Planning </a:t>
            </a:r>
            <a:r>
              <a:rPr lang="en-US" dirty="0" smtClean="0"/>
              <a:t>Team</a:t>
            </a:r>
          </a:p>
          <a:p>
            <a:pPr>
              <a:buFont typeface="Wingdings" panose="05000000000000000000" pitchFamily="2" charset="2"/>
              <a:buChar char="Ø"/>
            </a:pPr>
            <a:r>
              <a:rPr lang="en-US" b="1" dirty="0"/>
              <a:t>AREA 2: </a:t>
            </a:r>
            <a:r>
              <a:rPr lang="en-US" dirty="0"/>
              <a:t>Professional Development/Highly Qualified Teachers (HQT</a:t>
            </a:r>
            <a:r>
              <a:rPr lang="en-US" dirty="0" smtClean="0"/>
              <a:t>)</a:t>
            </a:r>
          </a:p>
          <a:p>
            <a:pPr>
              <a:buFont typeface="Wingdings" panose="05000000000000000000" pitchFamily="2" charset="2"/>
              <a:buChar char="Ø"/>
            </a:pPr>
            <a:r>
              <a:rPr lang="en-US" b="1" dirty="0"/>
              <a:t>AREA 3: </a:t>
            </a:r>
            <a:r>
              <a:rPr lang="en-US" dirty="0" smtClean="0"/>
              <a:t>Parent/Family Involvement/Engagement</a:t>
            </a:r>
          </a:p>
          <a:p>
            <a:pPr>
              <a:buFont typeface="Wingdings" panose="05000000000000000000" pitchFamily="2" charset="2"/>
              <a:buChar char="Ø"/>
            </a:pPr>
            <a:r>
              <a:rPr lang="en-US" b="1" dirty="0"/>
              <a:t>AREA 4: </a:t>
            </a:r>
            <a:r>
              <a:rPr lang="en-US" dirty="0"/>
              <a:t>Annual Review of Schoolwide </a:t>
            </a:r>
            <a:r>
              <a:rPr lang="en-US" dirty="0" smtClean="0"/>
              <a:t>Program</a:t>
            </a:r>
          </a:p>
          <a:p>
            <a:pPr>
              <a:buFont typeface="Wingdings" panose="05000000000000000000" pitchFamily="2" charset="2"/>
              <a:buChar char="Ø"/>
            </a:pPr>
            <a:r>
              <a:rPr lang="en-US" b="1" dirty="0"/>
              <a:t>AREA 5: </a:t>
            </a:r>
            <a:r>
              <a:rPr lang="en-US" dirty="0"/>
              <a:t>Additional Assistance (AIS/</a:t>
            </a:r>
            <a:r>
              <a:rPr lang="en-US" dirty="0" err="1"/>
              <a:t>RtI</a:t>
            </a:r>
            <a:r>
              <a:rPr lang="en-US" dirty="0"/>
              <a:t>/Extended </a:t>
            </a:r>
            <a:r>
              <a:rPr lang="en-US" dirty="0" smtClean="0"/>
              <a:t>Day)</a:t>
            </a:r>
          </a:p>
          <a:p>
            <a:pPr>
              <a:buFont typeface="Wingdings" panose="05000000000000000000" pitchFamily="2" charset="2"/>
              <a:buChar char="Ø"/>
            </a:pPr>
            <a:r>
              <a:rPr lang="en-US" b="1" dirty="0"/>
              <a:t>AREA 6: </a:t>
            </a:r>
            <a:r>
              <a:rPr lang="en-US" dirty="0"/>
              <a:t>Communication/Sharing with Teacher and Parents</a:t>
            </a:r>
          </a:p>
          <a:p>
            <a:endParaRPr lang="en-US" dirty="0"/>
          </a:p>
          <a:p>
            <a:endParaRPr lang="en-US" dirty="0"/>
          </a:p>
          <a:p>
            <a:endParaRPr lang="en-US" dirty="0"/>
          </a:p>
          <a:p>
            <a:endParaRPr lang="en-US" b="1" dirty="0"/>
          </a:p>
          <a:p>
            <a:endParaRPr lang="en-US" dirty="0"/>
          </a:p>
        </p:txBody>
      </p:sp>
      <p:sp>
        <p:nvSpPr>
          <p:cNvPr id="5" name="Footer Placeholder 4"/>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546516249"/>
      </p:ext>
    </p:extLst>
  </p:cSld>
  <p:clrMapOvr>
    <a:masterClrMapping/>
  </p:clrMapOvr>
  <mc:AlternateContent xmlns:mc="http://schemas.openxmlformats.org/markup-compatibility/2006" xmlns:p14="http://schemas.microsoft.com/office/powerpoint/2010/main">
    <mc:Choice Requires="p14">
      <p:transition spd="slow" p14:dur="2000" advTm="59788"/>
    </mc:Choice>
    <mc:Fallback xmlns="">
      <p:transition spd="slow" advTm="5978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Title I Compliance (School-Based) – Area 5  </a:t>
            </a:r>
            <a:endParaRPr lang="en-US" b="1" dirty="0"/>
          </a:p>
        </p:txBody>
      </p:sp>
      <p:sp>
        <p:nvSpPr>
          <p:cNvPr id="3" name="Content Placeholder 2"/>
          <p:cNvSpPr>
            <a:spLocks noGrp="1"/>
          </p:cNvSpPr>
          <p:nvPr>
            <p:ph idx="1"/>
          </p:nvPr>
        </p:nvSpPr>
        <p:spPr/>
        <p:txBody>
          <a:bodyPr>
            <a:normAutofit/>
          </a:bodyPr>
          <a:lstStyle/>
          <a:p>
            <a:pPr marL="0" indent="0">
              <a:buNone/>
            </a:pPr>
            <a:r>
              <a:rPr lang="en-US" sz="2800" b="1" dirty="0" smtClean="0"/>
              <a:t/>
            </a:r>
            <a:br>
              <a:rPr lang="en-US" sz="2800" b="1" dirty="0" smtClean="0"/>
            </a:br>
            <a:r>
              <a:rPr lang="en-US" sz="2800" b="1" dirty="0" smtClean="0"/>
              <a:t>AREA 5: Additional Assistance (AIS/</a:t>
            </a:r>
            <a:r>
              <a:rPr lang="en-US" sz="2800" b="1" dirty="0" err="1" smtClean="0"/>
              <a:t>RtI</a:t>
            </a:r>
            <a:r>
              <a:rPr lang="en-US" sz="2800" b="1" dirty="0" smtClean="0"/>
              <a:t>)</a:t>
            </a:r>
            <a:endParaRPr lang="en-US" sz="2800" b="1" dirty="0"/>
          </a:p>
          <a:p>
            <a:pPr>
              <a:buFont typeface="Wingdings" panose="05000000000000000000" pitchFamily="2" charset="2"/>
              <a:buChar char="v"/>
            </a:pPr>
            <a:r>
              <a:rPr lang="en-US" sz="2800" dirty="0" smtClean="0"/>
              <a:t>Programming for math, reading, social studies and/or  science programs</a:t>
            </a:r>
          </a:p>
          <a:p>
            <a:pPr lvl="2">
              <a:buFont typeface="Courier New" panose="02070309020205020404" pitchFamily="49" charset="0"/>
              <a:buChar char="o"/>
            </a:pPr>
            <a:r>
              <a:rPr lang="en-US" sz="2800" dirty="0" smtClean="0"/>
              <a:t>During the day</a:t>
            </a:r>
          </a:p>
          <a:p>
            <a:pPr lvl="2">
              <a:buFont typeface="Courier New" panose="02070309020205020404" pitchFamily="49" charset="0"/>
              <a:buChar char="o"/>
            </a:pPr>
            <a:r>
              <a:rPr lang="en-US" sz="2800" dirty="0" smtClean="0"/>
              <a:t>After school/weekend/summer</a:t>
            </a:r>
          </a:p>
          <a:p>
            <a:pPr>
              <a:buFont typeface="Wingdings" panose="05000000000000000000" pitchFamily="2" charset="2"/>
              <a:buChar char="v"/>
            </a:pPr>
            <a:r>
              <a:rPr lang="en-US" sz="2800" dirty="0" smtClean="0"/>
              <a:t>Supplemental supplies to support these programs</a:t>
            </a:r>
            <a:endParaRPr lang="en-US" sz="2800" dirty="0"/>
          </a:p>
          <a:p>
            <a:pPr marL="201168" lvl="1" indent="0">
              <a:buNone/>
            </a:pPr>
            <a:endParaRPr lang="en-US" dirty="0" smtClean="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1975510527"/>
      </p:ext>
    </p:extLst>
  </p:cSld>
  <p:clrMapOvr>
    <a:masterClrMapping/>
  </p:clrMapOvr>
  <mc:AlternateContent xmlns:mc="http://schemas.openxmlformats.org/markup-compatibility/2006" xmlns:p14="http://schemas.microsoft.com/office/powerpoint/2010/main">
    <mc:Choice Requires="p14">
      <p:transition spd="slow" p14:dur="2000" advTm="39408"/>
    </mc:Choice>
    <mc:Fallback xmlns="">
      <p:transition spd="slow" advTm="3940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Area </a:t>
            </a:r>
            <a:r>
              <a:rPr lang="en-US" b="1" dirty="0"/>
              <a:t>5 – Additional Assistance (AIS/</a:t>
            </a:r>
            <a:r>
              <a:rPr lang="en-US" b="1" dirty="0" err="1"/>
              <a:t>RtI</a:t>
            </a:r>
            <a:r>
              <a:rPr lang="en-US" b="1" dirty="0"/>
              <a:t>) </a:t>
            </a:r>
          </a:p>
        </p:txBody>
      </p:sp>
      <p:sp>
        <p:nvSpPr>
          <p:cNvPr id="3" name="Content Placeholder 2"/>
          <p:cNvSpPr>
            <a:spLocks noGrp="1"/>
          </p:cNvSpPr>
          <p:nvPr>
            <p:ph idx="1"/>
          </p:nvPr>
        </p:nvSpPr>
        <p:spPr/>
        <p:txBody>
          <a:bodyPr>
            <a:normAutofit/>
          </a:bodyPr>
          <a:lstStyle/>
          <a:p>
            <a:r>
              <a:rPr lang="en-US" sz="2800" b="1" dirty="0" smtClean="0"/>
              <a:t>What does AIS/</a:t>
            </a:r>
            <a:r>
              <a:rPr lang="en-US" sz="2800" b="1" dirty="0" err="1" smtClean="0"/>
              <a:t>RtI</a:t>
            </a:r>
            <a:r>
              <a:rPr lang="en-US" sz="2800" b="1" dirty="0" smtClean="0"/>
              <a:t> look like?</a:t>
            </a:r>
            <a:br>
              <a:rPr lang="en-US" sz="2800" b="1" dirty="0" smtClean="0"/>
            </a:br>
            <a:endParaRPr lang="en-US" sz="2800" b="1" dirty="0" smtClean="0"/>
          </a:p>
          <a:p>
            <a:pPr lvl="1">
              <a:buFont typeface="Wingdings" panose="05000000000000000000" pitchFamily="2" charset="2"/>
              <a:buChar char="v"/>
            </a:pPr>
            <a:r>
              <a:rPr lang="en-US" sz="2800" dirty="0" smtClean="0"/>
              <a:t>Focus on individual student need</a:t>
            </a:r>
            <a:br>
              <a:rPr lang="en-US" sz="2800" dirty="0" smtClean="0"/>
            </a:br>
            <a:endParaRPr lang="en-US" sz="2800" dirty="0" smtClean="0"/>
          </a:p>
          <a:p>
            <a:pPr lvl="1">
              <a:buFont typeface="Wingdings" panose="05000000000000000000" pitchFamily="2" charset="2"/>
              <a:buChar char="v"/>
            </a:pPr>
            <a:r>
              <a:rPr lang="en-US" sz="2800" dirty="0" smtClean="0"/>
              <a:t>On-going student progress monitoring, communication of student progress to parent/family</a:t>
            </a:r>
            <a:br>
              <a:rPr lang="en-US" sz="2800" dirty="0" smtClean="0"/>
            </a:br>
            <a:endParaRPr lang="en-US" sz="2800" dirty="0" smtClean="0"/>
          </a:p>
          <a:p>
            <a:pPr lvl="1">
              <a:buFont typeface="Wingdings" panose="05000000000000000000" pitchFamily="2" charset="2"/>
              <a:buChar char="v"/>
            </a:pPr>
            <a:r>
              <a:rPr lang="en-US" sz="2800" dirty="0" smtClean="0"/>
              <a:t>In addition to regular academic programming</a:t>
            </a:r>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423214708"/>
      </p:ext>
    </p:extLst>
  </p:cSld>
  <p:clrMapOvr>
    <a:masterClrMapping/>
  </p:clrMapOvr>
  <mc:AlternateContent xmlns:mc="http://schemas.openxmlformats.org/markup-compatibility/2006" xmlns:p14="http://schemas.microsoft.com/office/powerpoint/2010/main">
    <mc:Choice Requires="p14">
      <p:transition spd="slow" p14:dur="2000" advTm="28957"/>
    </mc:Choice>
    <mc:Fallback xmlns="">
      <p:transition spd="slow" advTm="2895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Title I Compliance (School-Based) – Area 3</a:t>
            </a:r>
            <a:endParaRPr lang="en-US" dirty="0"/>
          </a:p>
        </p:txBody>
      </p:sp>
      <p:sp>
        <p:nvSpPr>
          <p:cNvPr id="3" name="Content Placeholder 2"/>
          <p:cNvSpPr>
            <a:spLocks noGrp="1"/>
          </p:cNvSpPr>
          <p:nvPr>
            <p:ph idx="1"/>
          </p:nvPr>
        </p:nvSpPr>
        <p:spPr>
          <a:xfrm>
            <a:off x="1010194" y="1737360"/>
            <a:ext cx="10058400" cy="4567423"/>
          </a:xfrm>
        </p:spPr>
        <p:txBody>
          <a:bodyPr>
            <a:normAutofit/>
          </a:bodyPr>
          <a:lstStyle/>
          <a:p>
            <a:pPr marL="0" indent="0">
              <a:buNone/>
            </a:pPr>
            <a:r>
              <a:rPr lang="en-US" sz="2800" b="1" dirty="0" smtClean="0"/>
              <a:t/>
            </a:r>
            <a:br>
              <a:rPr lang="en-US" sz="2800" b="1" dirty="0" smtClean="0"/>
            </a:br>
            <a:r>
              <a:rPr lang="en-US" sz="2800" b="1" dirty="0" smtClean="0"/>
              <a:t>AREA </a:t>
            </a:r>
            <a:r>
              <a:rPr lang="en-US" sz="2800" b="1" dirty="0"/>
              <a:t>3</a:t>
            </a:r>
            <a:r>
              <a:rPr lang="en-US" sz="2800" b="1" dirty="0" smtClean="0"/>
              <a:t>: Parental Involvement/Engagement</a:t>
            </a:r>
            <a:r>
              <a:rPr lang="en-US" dirty="0" smtClean="0"/>
              <a:t/>
            </a:r>
            <a:br>
              <a:rPr lang="en-US" dirty="0" smtClean="0"/>
            </a:br>
            <a:endParaRPr lang="en-US" sz="2800" dirty="0" smtClean="0"/>
          </a:p>
          <a:p>
            <a:pPr lvl="1">
              <a:buFont typeface="Wingdings" panose="05000000000000000000" pitchFamily="2" charset="2"/>
              <a:buChar char="Ø"/>
            </a:pPr>
            <a:r>
              <a:rPr lang="en-US" sz="2800" dirty="0" smtClean="0"/>
              <a:t>Existence of a Parent Group (</a:t>
            </a:r>
            <a:r>
              <a:rPr lang="en-US" sz="2800" dirty="0" err="1" smtClean="0"/>
              <a:t>eg</a:t>
            </a:r>
            <a:r>
              <a:rPr lang="en-US" sz="2800" dirty="0" smtClean="0"/>
              <a:t>: PTO, PTA… etc.)</a:t>
            </a:r>
            <a:br>
              <a:rPr lang="en-US" sz="2800" dirty="0" smtClean="0"/>
            </a:br>
            <a:endParaRPr lang="en-US" sz="2800" dirty="0" smtClean="0"/>
          </a:p>
          <a:p>
            <a:pPr lvl="1">
              <a:buFont typeface="Wingdings" panose="05000000000000000000" pitchFamily="2" charset="2"/>
              <a:buChar char="Ø"/>
            </a:pPr>
            <a:r>
              <a:rPr lang="en-US" sz="2800" dirty="0" smtClean="0"/>
              <a:t>School-Parent Compact (must be posted on school’s website)</a:t>
            </a:r>
            <a:br>
              <a:rPr lang="en-US" sz="2800" dirty="0" smtClean="0"/>
            </a:br>
            <a:endParaRPr lang="en-US" sz="2800" dirty="0"/>
          </a:p>
          <a:p>
            <a:pPr lvl="1">
              <a:buFont typeface="Wingdings" panose="05000000000000000000" pitchFamily="2" charset="2"/>
              <a:buChar char="Ø"/>
            </a:pPr>
            <a:r>
              <a:rPr lang="en-US" sz="2800" dirty="0" smtClean="0"/>
              <a:t>Building-based Parent Involvement Policy (may adopt RCSD policy)</a:t>
            </a:r>
            <a:br>
              <a:rPr lang="en-US" sz="2800" dirty="0" smtClean="0"/>
            </a:br>
            <a:endParaRPr lang="en-US" sz="2800" dirty="0" smtClean="0"/>
          </a:p>
          <a:p>
            <a:pPr lvl="1">
              <a:buFont typeface="Wingdings" panose="05000000000000000000" pitchFamily="2" charset="2"/>
              <a:buChar char="Ø"/>
            </a:pPr>
            <a:r>
              <a:rPr lang="en-US" sz="2800" dirty="0" smtClean="0"/>
              <a:t>Notifications of Title I programs offered at your school (AIS/</a:t>
            </a:r>
            <a:r>
              <a:rPr lang="en-US" sz="2800" dirty="0" err="1" smtClean="0"/>
              <a:t>RtI</a:t>
            </a:r>
            <a:r>
              <a:rPr lang="en-US" sz="2800" dirty="0" smtClean="0"/>
              <a:t>)</a:t>
            </a:r>
          </a:p>
          <a:p>
            <a:pPr marL="201168" lvl="1" indent="0">
              <a:buNone/>
            </a:pPr>
            <a:endParaRPr lang="en-US" sz="2600" dirty="0"/>
          </a:p>
          <a:p>
            <a:pPr lvl="1">
              <a:buFont typeface="Wingdings" panose="05000000000000000000" pitchFamily="2" charset="2"/>
              <a:buChar char="Ø"/>
            </a:pPr>
            <a:endParaRPr lang="en-US" sz="2600" dirty="0" smtClean="0"/>
          </a:p>
          <a:p>
            <a:pPr lvl="1">
              <a:buFont typeface="Wingdings" panose="05000000000000000000" pitchFamily="2" charset="2"/>
              <a:buChar char="Ø"/>
            </a:pPr>
            <a:endParaRPr lang="en-US" sz="2600" dirty="0" smtClean="0"/>
          </a:p>
          <a:p>
            <a:pPr lvl="1">
              <a:buFont typeface="Wingdings" panose="05000000000000000000" pitchFamily="2" charset="2"/>
              <a:buChar char="Ø"/>
            </a:pPr>
            <a:endParaRPr lang="en-US" sz="2600" dirty="0"/>
          </a:p>
          <a:p>
            <a:endParaRPr lang="en-US" dirty="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4061507480"/>
      </p:ext>
    </p:extLst>
  </p:cSld>
  <p:clrMapOvr>
    <a:masterClrMapping/>
  </p:clrMapOvr>
  <mc:AlternateContent xmlns:mc="http://schemas.openxmlformats.org/markup-compatibility/2006" xmlns:p14="http://schemas.microsoft.com/office/powerpoint/2010/main">
    <mc:Choice Requires="p14">
      <p:transition spd="slow" p14:dur="2000" advTm="46926"/>
    </mc:Choice>
    <mc:Fallback xmlns="">
      <p:transition spd="slow" advTm="4692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Parents’ Rights in Title I Programs</a:t>
            </a:r>
            <a:endParaRPr lang="en-US" b="1" dirty="0"/>
          </a:p>
        </p:txBody>
      </p:sp>
      <p:sp>
        <p:nvSpPr>
          <p:cNvPr id="3" name="Content Placeholder 2"/>
          <p:cNvSpPr>
            <a:spLocks noGrp="1"/>
          </p:cNvSpPr>
          <p:nvPr>
            <p:ph idx="1"/>
          </p:nvPr>
        </p:nvSpPr>
        <p:spPr>
          <a:xfrm>
            <a:off x="1097280" y="1914746"/>
            <a:ext cx="10058400" cy="4023360"/>
          </a:xfrm>
        </p:spPr>
        <p:txBody>
          <a:bodyPr>
            <a:normAutofit/>
          </a:bodyPr>
          <a:lstStyle/>
          <a:p>
            <a:pPr marL="0" indent="0">
              <a:buNone/>
            </a:pPr>
            <a:r>
              <a:rPr lang="en-US" sz="2800" b="1" dirty="0" smtClean="0"/>
              <a:t>Parents:</a:t>
            </a:r>
          </a:p>
          <a:p>
            <a:pPr>
              <a:buFont typeface="Wingdings" panose="05000000000000000000" pitchFamily="2" charset="2"/>
              <a:buChar char="v"/>
            </a:pPr>
            <a:r>
              <a:rPr lang="en-US" dirty="0" smtClean="0"/>
              <a:t>must be given information about Title I in a timely manner and in a language that they understand</a:t>
            </a:r>
          </a:p>
          <a:p>
            <a:pPr>
              <a:buFont typeface="Wingdings" panose="05000000000000000000" pitchFamily="2" charset="2"/>
              <a:buChar char="v"/>
            </a:pPr>
            <a:r>
              <a:rPr lang="en-US" dirty="0"/>
              <a:t>h</a:t>
            </a:r>
            <a:r>
              <a:rPr lang="en-US" dirty="0" smtClean="0"/>
              <a:t>ave a right to request the professional qualifications of their student’s teacher</a:t>
            </a:r>
          </a:p>
          <a:p>
            <a:pPr>
              <a:buFont typeface="Wingdings" panose="05000000000000000000" pitchFamily="2" charset="2"/>
              <a:buChar char="v"/>
            </a:pPr>
            <a:r>
              <a:rPr lang="en-US" dirty="0" smtClean="0"/>
              <a:t>must be notified if their student </a:t>
            </a:r>
            <a:r>
              <a:rPr lang="en-US" dirty="0"/>
              <a:t>has been taught by a non-highly qualified </a:t>
            </a:r>
            <a:r>
              <a:rPr lang="en-US" dirty="0" smtClean="0"/>
              <a:t>teacher</a:t>
            </a:r>
          </a:p>
          <a:p>
            <a:pPr>
              <a:buFont typeface="Wingdings" panose="05000000000000000000" pitchFamily="2" charset="2"/>
              <a:buChar char="v"/>
            </a:pPr>
            <a:r>
              <a:rPr lang="en-US" dirty="0"/>
              <a:t>m</a:t>
            </a:r>
            <a:r>
              <a:rPr lang="en-US" dirty="0" smtClean="0"/>
              <a:t>ust be notified </a:t>
            </a:r>
            <a:r>
              <a:rPr lang="en-US" dirty="0"/>
              <a:t>of </a:t>
            </a:r>
            <a:r>
              <a:rPr lang="en-US" dirty="0" smtClean="0"/>
              <a:t>their student’s </a:t>
            </a:r>
            <a:r>
              <a:rPr lang="en-US" dirty="0"/>
              <a:t>academic level of achievement on the State Academic </a:t>
            </a:r>
            <a:r>
              <a:rPr lang="en-US" dirty="0" smtClean="0"/>
              <a:t>Assessments and progress in AIS/</a:t>
            </a:r>
            <a:r>
              <a:rPr lang="en-US" dirty="0" err="1" smtClean="0"/>
              <a:t>RtI</a:t>
            </a:r>
            <a:endParaRPr lang="en-US" dirty="0" smtClean="0"/>
          </a:p>
          <a:p>
            <a:pPr>
              <a:buFont typeface="Wingdings" panose="05000000000000000000" pitchFamily="2" charset="2"/>
              <a:buChar char="v"/>
            </a:pPr>
            <a:r>
              <a:rPr lang="en-US" dirty="0"/>
              <a:t>must be notified of the existence of the District’s Public School Choice plan</a:t>
            </a:r>
          </a:p>
          <a:p>
            <a:pPr lvl="1"/>
            <a:r>
              <a:rPr lang="en-US" dirty="0"/>
              <a:t>School’s accountability </a:t>
            </a:r>
            <a:r>
              <a:rPr lang="en-US" dirty="0" smtClean="0"/>
              <a:t>status</a:t>
            </a:r>
            <a:endParaRPr lang="en-US" dirty="0"/>
          </a:p>
          <a:p>
            <a:pPr lvl="1"/>
            <a:r>
              <a:rPr lang="en-US" dirty="0"/>
              <a:t>Letters sent out mid-August</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
        <p:nvSpPr>
          <p:cNvPr id="4" name="Footer Placeholder 3"/>
          <p:cNvSpPr>
            <a:spLocks noGrp="1"/>
          </p:cNvSpPr>
          <p:nvPr>
            <p:ph type="ftr" sz="quarter" idx="11"/>
          </p:nvPr>
        </p:nvSpPr>
        <p:spPr/>
        <p:txBody>
          <a:bodyPr/>
          <a:lstStyle/>
          <a:p>
            <a:r>
              <a:rPr lang="en-US" smtClean="0"/>
              <a:t>Prepared  by:  Carrie Pecor, Director of Program Accountability</a:t>
            </a:r>
            <a:endParaRPr lang="en-US"/>
          </a:p>
        </p:txBody>
      </p:sp>
    </p:spTree>
    <p:extLst>
      <p:ext uri="{BB962C8B-B14F-4D97-AF65-F5344CB8AC3E}">
        <p14:creationId xmlns:p14="http://schemas.microsoft.com/office/powerpoint/2010/main" val="2346893668"/>
      </p:ext>
    </p:extLst>
  </p:cSld>
  <p:clrMapOvr>
    <a:masterClrMapping/>
  </p:clrMapOvr>
  <mc:AlternateContent xmlns:mc="http://schemas.openxmlformats.org/markup-compatibility/2006" xmlns:p14="http://schemas.microsoft.com/office/powerpoint/2010/main">
    <mc:Choice Requires="p14">
      <p:transition spd="slow" p14:dur="2000" advTm="68859"/>
    </mc:Choice>
    <mc:Fallback xmlns="">
      <p:transition spd="slow" advTm="68859"/>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861</TotalTime>
  <Words>1393</Words>
  <Application>Microsoft Office PowerPoint</Application>
  <PresentationFormat>Widescreen</PresentationFormat>
  <Paragraphs>119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Calibri Light</vt:lpstr>
      <vt:lpstr>Courier New</vt:lpstr>
      <vt:lpstr>Wingdings</vt:lpstr>
      <vt:lpstr>Retrospect</vt:lpstr>
      <vt:lpstr>Title I  Parent/Family Meeting</vt:lpstr>
      <vt:lpstr>What is Title I?</vt:lpstr>
      <vt:lpstr>What is Title I?</vt:lpstr>
      <vt:lpstr>Administration of Title Grants</vt:lpstr>
      <vt:lpstr>Required Title I Areas of Compliance (School-Based)</vt:lpstr>
      <vt:lpstr>Title I Compliance (School-Based) – Area 5  </vt:lpstr>
      <vt:lpstr>Area 5 – Additional Assistance (AIS/RtI) </vt:lpstr>
      <vt:lpstr>Title I Compliance (School-Based) – Area 3</vt:lpstr>
      <vt:lpstr>Parents’ Rights in Title I Programs</vt:lpstr>
      <vt:lpstr>Parents’ Rights in Title I Programs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NYSED Title I Coordinated Monitoring Visit in RCSD</dc:title>
  <dc:creator>Pecor, Carrie</dc:creator>
  <cp:lastModifiedBy>Pecor, Carrie</cp:lastModifiedBy>
  <cp:revision>72</cp:revision>
  <cp:lastPrinted>2017-02-15T23:22:45Z</cp:lastPrinted>
  <dcterms:created xsi:type="dcterms:W3CDTF">2017-01-09T17:33:59Z</dcterms:created>
  <dcterms:modified xsi:type="dcterms:W3CDTF">2017-05-23T12:53:30Z</dcterms:modified>
</cp:coreProperties>
</file>